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9984" autoAdjust="0"/>
    <p:restoredTop sz="94660"/>
  </p:normalViewPr>
  <p:slideViewPr>
    <p:cSldViewPr snapToGrid="0">
      <p:cViewPr>
        <p:scale>
          <a:sx n="60" d="100"/>
          <a:sy n="60" d="100"/>
        </p:scale>
        <p:origin x="-768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-1580" y="-4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090162088699625"/>
          <c:y val="2.8321455347853741E-2"/>
          <c:w val="0.66073004194551155"/>
          <c:h val="0.836006877960447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Revenues</c:v>
                </c:pt>
              </c:strCache>
            </c:strRef>
          </c:tx>
          <c:spPr>
            <a:ln w="762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Sheet1!$B$2:$B$13</c:f>
              <c:numCache>
                <c:formatCode>_(* #,##0_);_(* \(#,##0\);_(* "-"??_);_(@_)</c:formatCode>
                <c:ptCount val="12"/>
                <c:pt idx="0">
                  <c:v>80546891</c:v>
                </c:pt>
                <c:pt idx="1">
                  <c:v>82344190</c:v>
                </c:pt>
                <c:pt idx="2">
                  <c:v>88522936</c:v>
                </c:pt>
                <c:pt idx="3">
                  <c:v>89461783</c:v>
                </c:pt>
                <c:pt idx="4">
                  <c:v>86378036</c:v>
                </c:pt>
                <c:pt idx="5">
                  <c:v>87540928.860000014</c:v>
                </c:pt>
                <c:pt idx="6">
                  <c:v>88367219</c:v>
                </c:pt>
                <c:pt idx="7">
                  <c:v>88345504</c:v>
                </c:pt>
                <c:pt idx="8">
                  <c:v>89634575</c:v>
                </c:pt>
                <c:pt idx="9">
                  <c:v>91957337</c:v>
                </c:pt>
                <c:pt idx="10">
                  <c:v>94174907</c:v>
                </c:pt>
                <c:pt idx="11">
                  <c:v>95560638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Expenditures</c:v>
                </c:pt>
              </c:strCache>
            </c:strRef>
          </c:tx>
          <c:spPr>
            <a:ln w="76200">
              <a:solidFill>
                <a:schemeClr val="tx2"/>
              </a:solidFill>
            </a:ln>
          </c:spPr>
          <c:marker>
            <c:symbol val="none"/>
          </c:marker>
          <c:dLbls>
            <c:dLbl>
              <c:idx val="6"/>
              <c:layout>
                <c:manualLayout>
                  <c:x val="-1.2676280144593436E-2"/>
                  <c:y val="-7.73283442682242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6620188303646125E-2"/>
                  <c:y val="-6.4440286890186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-1500000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Sheet1!$C$2:$C$13</c:f>
              <c:numCache>
                <c:formatCode>_(* #,##0_);_(* \(#,##0\);_(* "-"??_);_(@_)</c:formatCode>
                <c:ptCount val="12"/>
                <c:pt idx="0">
                  <c:v>80221180</c:v>
                </c:pt>
                <c:pt idx="1">
                  <c:v>78700037</c:v>
                </c:pt>
                <c:pt idx="2">
                  <c:v>76261565</c:v>
                </c:pt>
                <c:pt idx="3">
                  <c:v>81269605</c:v>
                </c:pt>
                <c:pt idx="4">
                  <c:v>84734535</c:v>
                </c:pt>
                <c:pt idx="5">
                  <c:v>96311327.120000005</c:v>
                </c:pt>
                <c:pt idx="6">
                  <c:v>89560225</c:v>
                </c:pt>
                <c:pt idx="7">
                  <c:v>94030313</c:v>
                </c:pt>
                <c:pt idx="8">
                  <c:v>95338246</c:v>
                </c:pt>
                <c:pt idx="9">
                  <c:v>97879651</c:v>
                </c:pt>
                <c:pt idx="10">
                  <c:v>100506867</c:v>
                </c:pt>
                <c:pt idx="11">
                  <c:v>103527494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Cash Balance</c:v>
                </c:pt>
              </c:strCache>
            </c:strRef>
          </c:tx>
          <c:spPr>
            <a:ln w="57150"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Sheet1!$D$2:$D$13</c:f>
              <c:numCache>
                <c:formatCode>_(* #,##0_);_(* \(#,##0\);_(* "-"??_);_(@_)</c:formatCode>
                <c:ptCount val="12"/>
                <c:pt idx="0">
                  <c:v>17006071</c:v>
                </c:pt>
                <c:pt idx="1">
                  <c:v>20283413</c:v>
                </c:pt>
                <c:pt idx="2">
                  <c:v>32292380</c:v>
                </c:pt>
                <c:pt idx="3">
                  <c:v>40889175</c:v>
                </c:pt>
                <c:pt idx="4">
                  <c:v>42174335</c:v>
                </c:pt>
                <c:pt idx="5">
                  <c:v>34518571.830000028</c:v>
                </c:pt>
                <c:pt idx="6">
                  <c:v>33325567</c:v>
                </c:pt>
                <c:pt idx="7">
                  <c:v>27640758</c:v>
                </c:pt>
                <c:pt idx="8">
                  <c:v>21937087.370000035</c:v>
                </c:pt>
                <c:pt idx="9">
                  <c:v>16014773</c:v>
                </c:pt>
                <c:pt idx="10">
                  <c:v>9682813</c:v>
                </c:pt>
                <c:pt idx="11">
                  <c:v>1715957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Cash Policy</c:v>
                </c:pt>
              </c:strCache>
            </c:strRef>
          </c:tx>
          <c:spPr>
            <a:ln w="57150">
              <a:solidFill>
                <a:srgbClr val="002060"/>
              </a:solidFill>
            </a:ln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5" formatCode="_(* #,##0_);_(* \(#,##0\);_(* &quot;-&quot;??_);_(@_)">
                  <c:v>24077831.780000001</c:v>
                </c:pt>
                <c:pt idx="6" formatCode="_(* #,##0_);_(* \(#,##0\);_(* &quot;-&quot;??_);_(@_)">
                  <c:v>22390056.25</c:v>
                </c:pt>
                <c:pt idx="7" formatCode="_(* #,##0_);_(* \(#,##0\);_(* &quot;-&quot;??_);_(@_)">
                  <c:v>23507578.25</c:v>
                </c:pt>
                <c:pt idx="8" formatCode="_(* #,##0_);_(* \(#,##0\);_(* &quot;-&quot;??_);_(@_)">
                  <c:v>23834561.5</c:v>
                </c:pt>
                <c:pt idx="9" formatCode="_(* #,##0_);_(* \(#,##0\);_(* &quot;-&quot;??_);_(@_)">
                  <c:v>24469912.75</c:v>
                </c:pt>
                <c:pt idx="10" formatCode="_(* #,##0_);_(* \(#,##0\);_(* &quot;-&quot;??_);_(@_)">
                  <c:v>25126716.75</c:v>
                </c:pt>
                <c:pt idx="11" formatCode="_(* #,##0_);_(* \(#,##0\);_(* &quot;-&quot;??_);_(@_)">
                  <c:v>25881873.5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867840"/>
        <c:axId val="32869376"/>
      </c:lineChart>
      <c:catAx>
        <c:axId val="32867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780000"/>
          <a:lstStyle/>
          <a:p>
            <a:pPr>
              <a:defRPr/>
            </a:pPr>
            <a:endParaRPr lang="en-US"/>
          </a:p>
        </c:txPr>
        <c:crossAx val="32869376"/>
        <c:crosses val="autoZero"/>
        <c:auto val="1"/>
        <c:lblAlgn val="ctr"/>
        <c:lblOffset val="100"/>
        <c:noMultiLvlLbl val="0"/>
      </c:catAx>
      <c:valAx>
        <c:axId val="32869376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328678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52CD9C7-8AD0-4384-B1B3-A8D85D0E6569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5567B7C-DBC4-41CB-A062-65C1DEA3E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08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E9051A-A368-43AF-A40C-4CAB51C9155A}" type="datetimeFigureOut">
              <a:rPr lang="en-US" smtClean="0"/>
              <a:t>12/12/2018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8955BA2-A8A2-420C-9364-6F3488CDC5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624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chart shows that both revenues and expenditures are consistent over time.  However, our revenue is more flat.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 smtClean="0"/>
              <a:t>2013 – 2015 we had two Emergency Levies (increasing revenue); as well as, our cash balance.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 smtClean="0"/>
              <a:t>In 2015, the Board in partnership with the Community moved $10 million in cash reserves to fund the Master Facilities Project. (arbitrary spike in expenditures)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 smtClean="0"/>
              <a:t>FY 2018, started having an </a:t>
            </a:r>
            <a:r>
              <a:rPr lang="en-US" b="1" dirty="0" smtClean="0"/>
              <a:t>Operating Deficit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 smtClean="0"/>
              <a:t>FY 2020, start to dip below the districts cash balance policy (3 months or 25%)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dirty="0" smtClean="0"/>
              <a:t>Used for year-end obligations, accrued wages;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dirty="0" smtClean="0"/>
              <a:t>As a buffer for unplanned economic changes and reductions in revenue;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dirty="0" smtClean="0"/>
              <a:t>To implement instructional initiatives or local changes.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55BA2-A8A2-420C-9364-6F3488CDC5E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502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440515"/>
              </p:ext>
            </p:extLst>
          </p:nvPr>
        </p:nvGraphicFramePr>
        <p:xfrm>
          <a:off x="1424023" y="864159"/>
          <a:ext cx="10018712" cy="4927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619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1">
      <a:dk1>
        <a:srgbClr val="0000FF"/>
      </a:dk1>
      <a:lt1>
        <a:srgbClr val="FFFFFF"/>
      </a:lt1>
      <a:dk2>
        <a:srgbClr val="FF0000"/>
      </a:dk2>
      <a:lt2>
        <a:srgbClr val="E7DEC9"/>
      </a:lt2>
      <a:accent1>
        <a:srgbClr val="FF0000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1921</TotalTime>
  <Words>134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Parallax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Wells</dc:creator>
  <cp:lastModifiedBy>Amy Wells</cp:lastModifiedBy>
  <cp:revision>96</cp:revision>
  <dcterms:created xsi:type="dcterms:W3CDTF">2014-09-12T02:11:33Z</dcterms:created>
  <dcterms:modified xsi:type="dcterms:W3CDTF">2018-12-12T21:25:29Z</dcterms:modified>
</cp:coreProperties>
</file>